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058400" cy="7772400"/>
  <p:notesSz cx="6858000" cy="9144000"/>
  <p:embeddedFontLst>
    <p:embeddedFont>
      <p:font typeface="Montserrat Italics" panose="020B0604020202020204" charset="0"/>
      <p:regular r:id="rId4"/>
    </p:embeddedFont>
    <p:embeddedFont>
      <p:font typeface="Times New Roman MT" panose="020B0604020202020204" charset="0"/>
      <p:regular r:id="rId5"/>
    </p:embeddedFont>
    <p:embeddedFont>
      <p:font typeface="Times New Roman MT Bold" panose="020B0604020202020204" charset="0"/>
      <p:regular r:id="rId6"/>
    </p:embeddedFont>
    <p:embeddedFont>
      <p:font typeface="Times New Roman MT Ultra-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33" d="100"/>
          <a:sy n="133" d="100"/>
        </p:scale>
        <p:origin x="2226" y="14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665350" y="2972729"/>
            <a:ext cx="3712579" cy="5303684"/>
            <a:chOff x="0" y="0"/>
            <a:chExt cx="444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lnTo>
                    <a:pt x="2222500" y="6350000"/>
                  </a:ln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lnTo>
                    <a:pt x="2222500" y="0"/>
                  </a:ln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solidFill>
              <a:srgbClr val="273756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3352800" y="-211218"/>
            <a:ext cx="3352800" cy="8338611"/>
          </a:xfrm>
          <a:prstGeom prst="rect">
            <a:avLst/>
          </a:prstGeom>
          <a:solidFill>
            <a:srgbClr val="0C1322"/>
          </a:solid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5982761" y="4343318"/>
            <a:ext cx="3712579" cy="5303684"/>
            <a:chOff x="0" y="0"/>
            <a:chExt cx="444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lnTo>
                    <a:pt x="2222500" y="6350000"/>
                  </a:ln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lnTo>
                    <a:pt x="2222500" y="0"/>
                  </a:ln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57209" r="-5720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3352800" y="-394171"/>
            <a:ext cx="3352800" cy="4813086"/>
            <a:chOff x="0" y="0"/>
            <a:chExt cx="2354580" cy="33800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3310" cy="3380099"/>
            </a:xfrm>
            <a:custGeom>
              <a:avLst/>
              <a:gdLst/>
              <a:ahLst/>
              <a:cxnLst/>
              <a:rect l="l" t="t" r="r" b="b"/>
              <a:pathLst>
                <a:path w="2353310" h="3380099">
                  <a:moveTo>
                    <a:pt x="784860" y="3312789"/>
                  </a:moveTo>
                  <a:cubicBezTo>
                    <a:pt x="905510" y="3353429"/>
                    <a:pt x="1042670" y="3380099"/>
                    <a:pt x="1177290" y="3380099"/>
                  </a:cubicBezTo>
                  <a:cubicBezTo>
                    <a:pt x="1311910" y="3380099"/>
                    <a:pt x="1441450" y="3357239"/>
                    <a:pt x="1560830" y="3316599"/>
                  </a:cubicBezTo>
                  <a:cubicBezTo>
                    <a:pt x="1563370" y="3315329"/>
                    <a:pt x="1565910" y="3315329"/>
                    <a:pt x="1568450" y="3314059"/>
                  </a:cubicBezTo>
                  <a:cubicBezTo>
                    <a:pt x="2016760" y="3151499"/>
                    <a:pt x="2346960" y="2722239"/>
                    <a:pt x="2353310" y="2219017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217353"/>
                  </a:lnTo>
                  <a:cubicBezTo>
                    <a:pt x="6350" y="2724779"/>
                    <a:pt x="331470" y="3154039"/>
                    <a:pt x="784860" y="3312789"/>
                  </a:cubicBezTo>
                  <a:close/>
                </a:path>
              </a:pathLst>
            </a:custGeom>
            <a:solidFill>
              <a:srgbClr val="273756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508363" y="743438"/>
            <a:ext cx="2431617" cy="2431607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0043" r="-10043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 rot="-10800000">
            <a:off x="0" y="3463327"/>
            <a:ext cx="3352800" cy="4813086"/>
            <a:chOff x="0" y="0"/>
            <a:chExt cx="2354580" cy="338009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53310" cy="3380099"/>
            </a:xfrm>
            <a:custGeom>
              <a:avLst/>
              <a:gdLst/>
              <a:ahLst/>
              <a:cxnLst/>
              <a:rect l="l" t="t" r="r" b="b"/>
              <a:pathLst>
                <a:path w="2353310" h="3380099">
                  <a:moveTo>
                    <a:pt x="784860" y="3312789"/>
                  </a:moveTo>
                  <a:cubicBezTo>
                    <a:pt x="905510" y="3353429"/>
                    <a:pt x="1042670" y="3380099"/>
                    <a:pt x="1177290" y="3380099"/>
                  </a:cubicBezTo>
                  <a:cubicBezTo>
                    <a:pt x="1311910" y="3380099"/>
                    <a:pt x="1441450" y="3357239"/>
                    <a:pt x="1560830" y="3316599"/>
                  </a:cubicBezTo>
                  <a:cubicBezTo>
                    <a:pt x="1563370" y="3315329"/>
                    <a:pt x="1565910" y="3315329"/>
                    <a:pt x="1568450" y="3314059"/>
                  </a:cubicBezTo>
                  <a:cubicBezTo>
                    <a:pt x="2016760" y="3151499"/>
                    <a:pt x="2346960" y="2722239"/>
                    <a:pt x="2353310" y="2219017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217353"/>
                  </a:lnTo>
                  <a:cubicBezTo>
                    <a:pt x="6350" y="2724779"/>
                    <a:pt x="331470" y="3154039"/>
                    <a:pt x="784860" y="3312789"/>
                  </a:cubicBezTo>
                  <a:close/>
                </a:path>
              </a:pathLst>
            </a:custGeom>
            <a:solidFill>
              <a:srgbClr val="273756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6895153" y="807198"/>
            <a:ext cx="2998541" cy="183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1"/>
              </a:lnSpc>
            </a:pPr>
            <a:r>
              <a:rPr lang="en-US" sz="2775" b="1">
                <a:solidFill>
                  <a:srgbClr val="000000"/>
                </a:solidFill>
                <a:latin typeface="Times New Roman MT Ultra-Bold"/>
                <a:ea typeface="Times New Roman MT Ultra-Bold"/>
                <a:cs typeface="Times New Roman MT Ultra-Bold"/>
                <a:sym typeface="Times New Roman MT Ultra-Bold"/>
              </a:rPr>
              <a:t>Comprehensive Medication Management</a:t>
            </a:r>
          </a:p>
          <a:p>
            <a:pPr algn="l">
              <a:lnSpc>
                <a:spcPts val="1775"/>
              </a:lnSpc>
            </a:pPr>
            <a:endParaRPr lang="en-US" sz="2775" b="1">
              <a:solidFill>
                <a:srgbClr val="000000"/>
              </a:solidFill>
              <a:latin typeface="Times New Roman MT Ultra-Bold"/>
              <a:ea typeface="Times New Roman MT Ultra-Bold"/>
              <a:cs typeface="Times New Roman MT Ultra-Bold"/>
              <a:sym typeface="Times New Roman MT Ultra-Bold"/>
            </a:endParaRPr>
          </a:p>
          <a:p>
            <a:pPr algn="l">
              <a:lnSpc>
                <a:spcPts val="1775"/>
              </a:lnSpc>
            </a:pPr>
            <a:r>
              <a:rPr lang="en-US" sz="1675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For heart, kidneys, and metabolic conditions.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08363" y="4324268"/>
            <a:ext cx="2431617" cy="353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99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What to Expect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10529" y="491476"/>
            <a:ext cx="2634097" cy="353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2"/>
              </a:lnSpc>
            </a:pPr>
            <a:r>
              <a:rPr lang="en-US" sz="220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Why a Pharmacist?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16484" y="4669962"/>
            <a:ext cx="2196820" cy="648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2"/>
              </a:lnSpc>
            </a:pPr>
            <a:r>
              <a:rPr lang="en-US" sz="220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How to Get Started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586860" y="5653831"/>
            <a:ext cx="2309561" cy="1782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Ask your healthcare team about Comprehensive Medication Management!</a:t>
            </a:r>
          </a:p>
          <a:p>
            <a:pPr algn="l">
              <a:lnSpc>
                <a:spcPts val="1960"/>
              </a:lnSpc>
            </a:pPr>
            <a:endParaRPr lang="en-US" sz="1400" dirty="0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algn="l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Service may be available at no cost to you depending on health insurance.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12151" y="1478704"/>
            <a:ext cx="2634097" cy="2002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Pharmacists are medication experts with advanced training in disease management. They work collaboratively with other healthcare professionals to manage the complex interactions between medications, your body, and your health conditions.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1437" y="5079295"/>
            <a:ext cx="3069925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Your visit may include:</a:t>
            </a:r>
          </a:p>
          <a:p>
            <a:pPr algn="l">
              <a:lnSpc>
                <a:spcPts val="1679"/>
              </a:lnSpc>
            </a:pPr>
            <a:endParaRPr lang="en-US" sz="13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Problem-Solving Discussions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Medication Review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Health &amp; Lab Review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Personalized Plan Creation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Lifestyle change recommendations</a:t>
            </a:r>
          </a:p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Collaboration with your Healthcare Team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539775" y="3601853"/>
            <a:ext cx="1353919" cy="70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  <a:spcBef>
                <a:spcPct val="0"/>
              </a:spcBef>
            </a:pPr>
            <a:r>
              <a:rPr lang="en-US" sz="12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One team. One plan. All your needs.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705600" y="777240"/>
            <a:ext cx="3808237" cy="7338536"/>
          </a:xfrm>
          <a:prstGeom prst="rect">
            <a:avLst/>
          </a:prstGeom>
          <a:solidFill>
            <a:srgbClr val="0C1322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669977" y="-1941998"/>
            <a:ext cx="3478303" cy="4969004"/>
            <a:chOff x="0" y="0"/>
            <a:chExt cx="4445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lnTo>
                    <a:pt x="2222500" y="6350000"/>
                  </a:ln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lnTo>
                    <a:pt x="2222500" y="0"/>
                  </a:ln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57613" r="-57613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0800000">
            <a:off x="-258371" y="3224328"/>
            <a:ext cx="3474311" cy="4790704"/>
            <a:chOff x="0" y="0"/>
            <a:chExt cx="2354580" cy="32467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3310" cy="3246714"/>
            </a:xfrm>
            <a:custGeom>
              <a:avLst/>
              <a:gdLst/>
              <a:ahLst/>
              <a:cxnLst/>
              <a:rect l="l" t="t" r="r" b="b"/>
              <a:pathLst>
                <a:path w="2353310" h="3246714">
                  <a:moveTo>
                    <a:pt x="784860" y="3179404"/>
                  </a:moveTo>
                  <a:cubicBezTo>
                    <a:pt x="905510" y="3220044"/>
                    <a:pt x="1042670" y="3246714"/>
                    <a:pt x="1177290" y="3246714"/>
                  </a:cubicBezTo>
                  <a:cubicBezTo>
                    <a:pt x="1311910" y="3246714"/>
                    <a:pt x="1441450" y="3223854"/>
                    <a:pt x="1560830" y="3183214"/>
                  </a:cubicBezTo>
                  <a:cubicBezTo>
                    <a:pt x="1563370" y="3181944"/>
                    <a:pt x="1565910" y="3181944"/>
                    <a:pt x="1568450" y="3180674"/>
                  </a:cubicBezTo>
                  <a:cubicBezTo>
                    <a:pt x="2016760" y="3018114"/>
                    <a:pt x="2346960" y="2588854"/>
                    <a:pt x="2353310" y="2086042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084481"/>
                  </a:lnTo>
                  <a:cubicBezTo>
                    <a:pt x="6350" y="2591394"/>
                    <a:pt x="331470" y="3020654"/>
                    <a:pt x="784860" y="3179404"/>
                  </a:cubicBezTo>
                  <a:close/>
                </a:path>
              </a:pathLst>
            </a:custGeom>
            <a:solidFill>
              <a:srgbClr val="273756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5821" y="3977498"/>
            <a:ext cx="2515831" cy="1660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Your pharmacist reviews:</a:t>
            </a:r>
          </a:p>
          <a:p>
            <a:pPr algn="l">
              <a:lnSpc>
                <a:spcPts val="1679"/>
              </a:lnSpc>
            </a:pPr>
            <a:endParaRPr lang="en-US" sz="13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marL="302259" lvl="1" indent="-151129" algn="l">
              <a:lnSpc>
                <a:spcPts val="1679"/>
              </a:lnSpc>
              <a:buFont typeface="Arial"/>
              <a:buChar char="•"/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Prescriptions</a:t>
            </a:r>
          </a:p>
          <a:p>
            <a:pPr marL="302259" lvl="1" indent="-151129" algn="l">
              <a:lnSpc>
                <a:spcPts val="1679"/>
              </a:lnSpc>
              <a:buFont typeface="Arial"/>
              <a:buChar char="•"/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Over-the-counter medications</a:t>
            </a:r>
          </a:p>
          <a:p>
            <a:pPr marL="302259" lvl="1" indent="-151129" algn="l">
              <a:lnSpc>
                <a:spcPts val="1679"/>
              </a:lnSpc>
              <a:buFont typeface="Arial"/>
              <a:buChar char="•"/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Vitamins and supplements</a:t>
            </a:r>
          </a:p>
          <a:p>
            <a:pPr algn="l">
              <a:lnSpc>
                <a:spcPts val="1453"/>
              </a:lnSpc>
            </a:pPr>
            <a:endParaRPr lang="en-US" sz="13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algn="l">
              <a:lnSpc>
                <a:spcPts val="1484"/>
              </a:lnSpc>
            </a:pPr>
            <a:endParaRPr lang="en-US" sz="13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08167" y="5490131"/>
            <a:ext cx="2214075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3730290" y="6936066"/>
            <a:ext cx="427558" cy="374113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32223" y="113558"/>
                  </a:moveTo>
                  <a:cubicBezTo>
                    <a:pt x="-33680" y="222131"/>
                    <a:pt x="12749" y="327809"/>
                    <a:pt x="71096" y="383897"/>
                  </a:cubicBezTo>
                  <a:lnTo>
                    <a:pt x="412247" y="711200"/>
                  </a:lnTo>
                  <a:lnTo>
                    <a:pt x="746197" y="385067"/>
                  </a:lnTo>
                  <a:cubicBezTo>
                    <a:pt x="800465" y="324730"/>
                    <a:pt x="821266" y="260730"/>
                    <a:pt x="809713" y="189465"/>
                  </a:cubicBezTo>
                  <a:cubicBezTo>
                    <a:pt x="793755" y="90882"/>
                    <a:pt x="712517" y="14398"/>
                    <a:pt x="612162" y="3476"/>
                  </a:cubicBezTo>
                  <a:cubicBezTo>
                    <a:pt x="550612" y="-3151"/>
                    <a:pt x="491155" y="14267"/>
                    <a:pt x="444750" y="52829"/>
                  </a:cubicBezTo>
                  <a:cubicBezTo>
                    <a:pt x="432260" y="63204"/>
                    <a:pt x="421096" y="74804"/>
                    <a:pt x="411367" y="87411"/>
                  </a:cubicBezTo>
                  <a:cubicBezTo>
                    <a:pt x="399823" y="73056"/>
                    <a:pt x="386287" y="59925"/>
                    <a:pt x="370977" y="48288"/>
                  </a:cubicBezTo>
                  <a:cubicBezTo>
                    <a:pt x="317614" y="7733"/>
                    <a:pt x="249687" y="-8369"/>
                    <a:pt x="184440" y="4154"/>
                  </a:cubicBezTo>
                  <a:cubicBezTo>
                    <a:pt x="122643" y="16092"/>
                    <a:pt x="67173" y="55954"/>
                    <a:pt x="32223" y="113558"/>
                  </a:cubicBezTo>
                  <a:close/>
                </a:path>
              </a:pathLst>
            </a:custGeom>
            <a:solidFill>
              <a:srgbClr val="DA2F4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69850"/>
              <a:ext cx="660400" cy="51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77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321768" y="6923481"/>
            <a:ext cx="514372" cy="399282"/>
          </a:xfrm>
          <a:custGeom>
            <a:avLst/>
            <a:gdLst/>
            <a:ahLst/>
            <a:cxnLst/>
            <a:rect l="l" t="t" r="r" b="b"/>
            <a:pathLst>
              <a:path w="514372" h="399282">
                <a:moveTo>
                  <a:pt x="0" y="0"/>
                </a:moveTo>
                <a:lnTo>
                  <a:pt x="514372" y="0"/>
                </a:lnTo>
                <a:lnTo>
                  <a:pt x="514372" y="399282"/>
                </a:lnTo>
                <a:lnTo>
                  <a:pt x="0" y="3992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000059" y="6877138"/>
            <a:ext cx="341694" cy="491968"/>
          </a:xfrm>
          <a:custGeom>
            <a:avLst/>
            <a:gdLst/>
            <a:ahLst/>
            <a:cxnLst/>
            <a:rect l="l" t="t" r="r" b="b"/>
            <a:pathLst>
              <a:path w="341694" h="491968">
                <a:moveTo>
                  <a:pt x="0" y="0"/>
                </a:moveTo>
                <a:lnTo>
                  <a:pt x="341694" y="0"/>
                </a:lnTo>
                <a:lnTo>
                  <a:pt x="341694" y="491968"/>
                </a:lnTo>
                <a:lnTo>
                  <a:pt x="0" y="4919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076669" y="6938930"/>
            <a:ext cx="382873" cy="383833"/>
          </a:xfrm>
          <a:custGeom>
            <a:avLst/>
            <a:gdLst/>
            <a:ahLst/>
            <a:cxnLst/>
            <a:rect l="l" t="t" r="r" b="b"/>
            <a:pathLst>
              <a:path w="382873" h="383833">
                <a:moveTo>
                  <a:pt x="0" y="0"/>
                </a:moveTo>
                <a:lnTo>
                  <a:pt x="382873" y="0"/>
                </a:lnTo>
                <a:lnTo>
                  <a:pt x="382873" y="383833"/>
                </a:lnTo>
                <a:lnTo>
                  <a:pt x="0" y="3838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503678" y="6938930"/>
            <a:ext cx="411066" cy="383833"/>
          </a:xfrm>
          <a:custGeom>
            <a:avLst/>
            <a:gdLst/>
            <a:ahLst/>
            <a:cxnLst/>
            <a:rect l="l" t="t" r="r" b="b"/>
            <a:pathLst>
              <a:path w="411066" h="383833">
                <a:moveTo>
                  <a:pt x="0" y="0"/>
                </a:moveTo>
                <a:lnTo>
                  <a:pt x="411066" y="0"/>
                </a:lnTo>
                <a:lnTo>
                  <a:pt x="411066" y="383833"/>
                </a:lnTo>
                <a:lnTo>
                  <a:pt x="0" y="3838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16792" y="735036"/>
            <a:ext cx="2632895" cy="74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999" b="1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What is Comprehensive Medication Management?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03304" y="1869814"/>
            <a:ext cx="2651792" cy="4542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Heart disease, kidney disease, diabetes, and weight-related conditions are closely connected.</a:t>
            </a:r>
          </a:p>
          <a:p>
            <a:pPr algn="l">
              <a:lnSpc>
                <a:spcPts val="179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919"/>
              </a:lnSpc>
            </a:pPr>
            <a:endParaRPr lang="en-US" sz="1599" b="1" dirty="0">
              <a:solidFill>
                <a:srgbClr val="000000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CMM helps your medications work together, not </a:t>
            </a:r>
            <a:r>
              <a:rPr lang="en-US" sz="1500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against </a:t>
            </a:r>
            <a:r>
              <a:rPr lang="en-US" sz="1500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each other.</a:t>
            </a:r>
          </a:p>
          <a:p>
            <a:pPr algn="ctr">
              <a:lnSpc>
                <a:spcPts val="1590"/>
              </a:lnSpc>
            </a:pPr>
            <a:endParaRPr lang="en-US" sz="1500" dirty="0">
              <a:solidFill>
                <a:srgbClr val="000000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30290" y="1163166"/>
            <a:ext cx="2705764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Why Is CMM Important?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14926" y="3324552"/>
            <a:ext cx="2988405" cy="52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999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How CMM Helps You Reach Your Goals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77077" y="4095807"/>
            <a:ext cx="2864102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b="1">
                <a:solidFill>
                  <a:srgbClr val="FFFFFF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Do your medications work for you?</a:t>
            </a:r>
          </a:p>
          <a:p>
            <a:pPr algn="l">
              <a:lnSpc>
                <a:spcPts val="1800"/>
              </a:lnSpc>
            </a:pPr>
            <a:endParaRPr lang="en-US" sz="1500" b="1">
              <a:solidFill>
                <a:srgbClr val="FFFFFF"/>
              </a:solidFill>
              <a:latin typeface="Times New Roman MT Bold"/>
              <a:ea typeface="Times New Roman MT Bold"/>
              <a:cs typeface="Times New Roman MT Bold"/>
              <a:sym typeface="Times New Roman MT Bold"/>
            </a:endParaRPr>
          </a:p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CMM focuses on your personal goals, such as:</a:t>
            </a:r>
          </a:p>
          <a:p>
            <a:pPr algn="l">
              <a:lnSpc>
                <a:spcPts val="1800"/>
              </a:lnSpc>
            </a:pPr>
            <a:endParaRPr lang="en-US" sz="1500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marL="323850" lvl="1" indent="-161925" algn="l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Staying out of the hospital</a:t>
            </a:r>
          </a:p>
          <a:p>
            <a:pPr marL="323850" lvl="1" indent="-161925" algn="l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Minimizing medication side effects</a:t>
            </a:r>
          </a:p>
          <a:p>
            <a:pPr marL="323850" lvl="1" indent="-161925" algn="l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Taking fewer or simpler medications</a:t>
            </a:r>
          </a:p>
          <a:p>
            <a:pPr marL="323850" lvl="1" indent="-161925" algn="l">
              <a:lnSpc>
                <a:spcPts val="1800"/>
              </a:lnSpc>
              <a:buFont typeface="Arial"/>
              <a:buChar char="•"/>
            </a:pPr>
            <a:r>
              <a:rPr lang="en-US" sz="1500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Having fewer medical visits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16792" y="1643178"/>
            <a:ext cx="2668966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Comprehensive Medication Management (CMM) is a pharmacist-led service that focuses on making sure all your medications are working their best for you.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15821" y="5761594"/>
            <a:ext cx="2457656" cy="1734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r>
              <a:rPr lang="en-US" sz="12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Each medication is checked to ensure it is:</a:t>
            </a:r>
          </a:p>
          <a:p>
            <a:pPr algn="l">
              <a:lnSpc>
                <a:spcPts val="1559"/>
              </a:lnSpc>
            </a:pPr>
            <a:endParaRPr lang="en-US" sz="12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marL="280669" lvl="1" indent="-140335" algn="l">
              <a:lnSpc>
                <a:spcPts val="1559"/>
              </a:lnSpc>
              <a:buFont typeface="Arial"/>
              <a:buChar char="•"/>
            </a:pPr>
            <a:r>
              <a:rPr lang="en-US" sz="12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Right for your condition(s)</a:t>
            </a:r>
          </a:p>
          <a:p>
            <a:pPr marL="280669" lvl="1" indent="-140335" algn="l">
              <a:lnSpc>
                <a:spcPts val="1559"/>
              </a:lnSpc>
              <a:buFont typeface="Arial"/>
              <a:buChar char="•"/>
            </a:pPr>
            <a:r>
              <a:rPr lang="en-US" sz="12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Working as intended</a:t>
            </a:r>
          </a:p>
          <a:p>
            <a:pPr marL="280669" lvl="1" indent="-140335" algn="l">
              <a:lnSpc>
                <a:spcPts val="1559"/>
              </a:lnSpc>
              <a:buFont typeface="Arial"/>
              <a:buChar char="•"/>
            </a:pPr>
            <a:r>
              <a:rPr lang="en-US" sz="12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Safe for your heart, kidneys, and blood sugar</a:t>
            </a:r>
          </a:p>
          <a:p>
            <a:pPr marL="302259" lvl="1" indent="-151129" algn="l">
              <a:lnSpc>
                <a:spcPts val="1679"/>
              </a:lnSpc>
              <a:buFont typeface="Arial"/>
              <a:buChar char="•"/>
            </a:pPr>
            <a:r>
              <a:rPr lang="en-US" sz="1399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Easy for you to take</a:t>
            </a:r>
          </a:p>
          <a:p>
            <a:pPr algn="ctr">
              <a:lnSpc>
                <a:spcPts val="1272"/>
              </a:lnSpc>
              <a:spcBef>
                <a:spcPct val="0"/>
              </a:spcBef>
            </a:pPr>
            <a:endParaRPr lang="en-US" sz="1399">
              <a:solidFill>
                <a:srgbClr val="FFFFFF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580885" y="561554"/>
            <a:ext cx="2896631" cy="346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7"/>
              </a:lnSpc>
              <a:spcBef>
                <a:spcPct val="0"/>
              </a:spcBef>
            </a:pPr>
            <a:r>
              <a:rPr lang="en-US" sz="1299" i="1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When conditions are connected, your care should be too.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055276" y="3048057"/>
            <a:ext cx="205579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That means:</a:t>
            </a:r>
          </a:p>
          <a:p>
            <a:pPr marL="302259" lvl="1" indent="-151129" algn="l">
              <a:lnSpc>
                <a:spcPts val="1679"/>
              </a:lnSpc>
              <a:spcBef>
                <a:spcPct val="0"/>
              </a:spcBef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Medications for one condition can affect another</a:t>
            </a:r>
          </a:p>
          <a:p>
            <a:pPr marL="302259" lvl="1" indent="-151129" algn="l">
              <a:lnSpc>
                <a:spcPts val="1679"/>
              </a:lnSpc>
              <a:spcBef>
                <a:spcPct val="0"/>
              </a:spcBef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Kidney function can change how medications work</a:t>
            </a:r>
          </a:p>
          <a:p>
            <a:pPr marL="302259" lvl="1" indent="-151129" algn="l">
              <a:lnSpc>
                <a:spcPts val="1679"/>
              </a:lnSpc>
              <a:spcBef>
                <a:spcPct val="0"/>
              </a:spcBef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Side effects and drug interactions are more common</a:t>
            </a:r>
          </a:p>
          <a:p>
            <a:pPr algn="l">
              <a:lnSpc>
                <a:spcPts val="1653"/>
              </a:lnSpc>
              <a:spcBef>
                <a:spcPct val="0"/>
              </a:spcBef>
            </a:pPr>
            <a:endParaRPr lang="en-US" sz="1399">
              <a:solidFill>
                <a:srgbClr val="000000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299</Words>
  <Application>Microsoft Office PowerPoint</Application>
  <PresentationFormat>Custom</PresentationFormat>
  <Paragraphs>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Times New Roman MT</vt:lpstr>
      <vt:lpstr>Times New Roman MT Bold</vt:lpstr>
      <vt:lpstr>Times New Roman MT Ultra-Bold</vt:lpstr>
      <vt:lpstr>Arial</vt:lpstr>
      <vt:lpstr>Montserrat Italics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CMM for CKM Brochure Final</dc:title>
  <dc:creator>Wendy St. Peter</dc:creator>
  <cp:lastModifiedBy>Wendy St. Peter</cp:lastModifiedBy>
  <cp:revision>5</cp:revision>
  <cp:lastPrinted>2026-07-16T22:20:09Z</cp:lastPrinted>
  <dcterms:created xsi:type="dcterms:W3CDTF">2006-08-16T00:00:00Z</dcterms:created>
  <dcterms:modified xsi:type="dcterms:W3CDTF">2026-07-16T22:21:02Z</dcterms:modified>
  <dc:identifier>DAHB5CNwuug</dc:identifier>
</cp:coreProperties>
</file>